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914400" y="914400"/>
            <a:ext cx="5942965" cy="4646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98395" y="5791835"/>
            <a:ext cx="2950210" cy="284479"/>
          </a:xfrm>
          <a:custGeom>
            <a:avLst/>
            <a:gdLst/>
            <a:ahLst/>
            <a:cxnLst/>
            <a:rect l="l" t="t" r="r" b="b"/>
            <a:pathLst>
              <a:path w="2950210" h="284479">
                <a:moveTo>
                  <a:pt x="0" y="284479"/>
                </a:moveTo>
                <a:lnTo>
                  <a:pt x="2950210" y="284479"/>
                </a:lnTo>
                <a:lnTo>
                  <a:pt x="2950210" y="0"/>
                </a:lnTo>
                <a:lnTo>
                  <a:pt x="0" y="0"/>
                </a:lnTo>
                <a:lnTo>
                  <a:pt x="0" y="28447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03348" y="5841492"/>
            <a:ext cx="2941320" cy="184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2004" y="6669562"/>
            <a:ext cx="3829984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1" dirty="0" smtClean="0">
                <a:latin typeface="Times New Roman"/>
                <a:cs typeface="Times New Roman"/>
              </a:rPr>
              <a:t>Development of Microstructure in Eutectic Alloys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099330"/>
            <a:ext cx="5992477" cy="81787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9" dirty="0" smtClean="0">
                <a:latin typeface="Times New Roman"/>
                <a:cs typeface="Times New Roman"/>
              </a:rPr>
              <a:t>Depending on composition, several different types of microstructures are possible</a:t>
            </a:r>
            <a:endParaRPr sz="1400">
              <a:latin typeface="Times New Roman"/>
              <a:cs typeface="Times New Roman"/>
            </a:endParaRPr>
          </a:p>
          <a:p>
            <a:pPr marL="12700" marR="3405">
              <a:lnSpc>
                <a:spcPts val="2420"/>
              </a:lnSpc>
              <a:spcBef>
                <a:spcPts val="214"/>
              </a:spcBef>
            </a:pPr>
            <a:r>
              <a:rPr sz="1400" spc="8" dirty="0" smtClean="0">
                <a:latin typeface="Times New Roman"/>
                <a:cs typeface="Times New Roman"/>
              </a:rPr>
              <a:t>for  the  slow  cooling  of  alloys  belonging  to  binary  eutectic  systems.  These possibilities will be considered in terms of the lead–tin phase diagram, Figure 6.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146572"/>
            <a:ext cx="5996514" cy="817880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8" dirty="0" smtClean="0">
                <a:latin typeface="Times New Roman"/>
                <a:cs typeface="Times New Roman"/>
              </a:rPr>
              <a:t>The first case is for compositions ranging between a pure component and the</a:t>
            </a:r>
            <a:endParaRPr sz="1400">
              <a:latin typeface="Times New Roman"/>
              <a:cs typeface="Times New Roman"/>
            </a:endParaRPr>
          </a:p>
          <a:p>
            <a:pPr marL="12700" marR="9352">
              <a:lnSpc>
                <a:spcPts val="2420"/>
              </a:lnSpc>
              <a:spcBef>
                <a:spcPts val="214"/>
              </a:spcBef>
            </a:pP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xi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1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5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so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olu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6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9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6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[</a:t>
            </a:r>
            <a:r>
              <a:rPr sz="1400" spc="-4" dirty="0" smtClean="0">
                <a:latin typeface="Times New Roman"/>
                <a:cs typeface="Times New Roman"/>
              </a:rPr>
              <a:t>2</a:t>
            </a:r>
            <a:r>
              <a:rPr sz="1400" spc="54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°</a:t>
            </a:r>
            <a:r>
              <a:rPr sz="1400" spc="4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]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6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6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9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–t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in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es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3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19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lo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9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een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0</a:t>
            </a:r>
            <a:r>
              <a:rPr sz="1400" spc="19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bo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>
                <a:latin typeface="Times New Roman"/>
                <a:cs typeface="Times New Roman"/>
              </a:rPr>
              <a:t>1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398395" y="5791835"/>
            <a:ext cx="2950210" cy="284479"/>
          </a:xfrm>
          <a:prstGeom prst="rect">
            <a:avLst/>
          </a:prstGeom>
        </p:spPr>
        <p:txBody>
          <a:bodyPr wrap="square" lIns="0" tIns="49530" rIns="0" bIns="0" rtlCol="0">
            <a:noAutofit/>
          </a:bodyPr>
          <a:lstStyle/>
          <a:p>
            <a:pPr marL="403352">
              <a:lnSpc>
                <a:spcPct val="95825"/>
              </a:lnSpc>
            </a:pPr>
            <a:r>
              <a:rPr sz="1200" b="1" spc="0" dirty="0" smtClean="0">
                <a:solidFill>
                  <a:srgbClr val="0066B4"/>
                </a:solidFill>
                <a:latin typeface="Times New Roman"/>
                <a:cs typeface="Times New Roman"/>
              </a:rPr>
              <a:t>Figure 6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lead–tin phase diagram.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2004" y="920018"/>
            <a:ext cx="5990432" cy="4497450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453" algn="just">
              <a:lnSpc>
                <a:spcPts val="1535"/>
              </a:lnSpc>
            </a:pPr>
            <a:r>
              <a:rPr sz="1400" spc="20" dirty="0" smtClean="0">
                <a:latin typeface="Times New Roman"/>
                <a:cs typeface="Times New Roman"/>
              </a:rPr>
              <a:t>wt% Sn (for the </a:t>
            </a:r>
            <a:r>
              <a:rPr sz="1400" i="1" spc="20" dirty="0" smtClean="0">
                <a:latin typeface="Times New Roman"/>
                <a:cs typeface="Times New Roman"/>
              </a:rPr>
              <a:t>α</a:t>
            </a:r>
            <a:r>
              <a:rPr sz="1400" spc="20" dirty="0" smtClean="0">
                <a:latin typeface="Times New Roman"/>
                <a:cs typeface="Times New Roman"/>
              </a:rPr>
              <a:t>-phase solid solution) and also between approximately 99 wt%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25"/>
              </a:spcBef>
            </a:pPr>
            <a:r>
              <a:rPr sz="1400" spc="12" dirty="0" smtClean="0">
                <a:latin typeface="Times New Roman"/>
                <a:cs typeface="Times New Roman"/>
              </a:rPr>
              <a:t>Sn  and  pure  tin  (for  the  </a:t>
            </a:r>
            <a:r>
              <a:rPr sz="1400" i="1" spc="12" dirty="0" smtClean="0">
                <a:latin typeface="Times New Roman"/>
                <a:cs typeface="Times New Roman"/>
              </a:rPr>
              <a:t>β  </a:t>
            </a:r>
            <a:r>
              <a:rPr sz="1400" spc="12" dirty="0" smtClean="0">
                <a:latin typeface="Times New Roman"/>
                <a:cs typeface="Times New Roman"/>
              </a:rPr>
              <a:t>phase).  For  For  example,  consider  an  alloy 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80"/>
              </a:lnSpc>
              <a:spcBef>
                <a:spcPts val="775"/>
              </a:spcBef>
            </a:pPr>
            <a:r>
              <a:rPr sz="1400" spc="13" dirty="0" smtClean="0">
                <a:latin typeface="Times New Roman"/>
                <a:cs typeface="Times New Roman"/>
              </a:rPr>
              <a:t>composition </a:t>
            </a:r>
            <a:r>
              <a:rPr sz="1400" i="1" spc="13" dirty="0" smtClean="0">
                <a:latin typeface="Times New Roman"/>
                <a:cs typeface="Times New Roman"/>
              </a:rPr>
              <a:t>C</a:t>
            </a:r>
            <a:r>
              <a:rPr sz="1350" spc="13" baseline="-12883" dirty="0" smtClean="0">
                <a:latin typeface="Times New Roman"/>
                <a:cs typeface="Times New Roman"/>
              </a:rPr>
              <a:t>1  </a:t>
            </a:r>
            <a:r>
              <a:rPr sz="1400" spc="13" dirty="0" smtClean="0">
                <a:latin typeface="Times New Roman"/>
                <a:cs typeface="Times New Roman"/>
              </a:rPr>
              <a:t>(Figure 7) as it is slowly cooled from a temperature within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1006"/>
              </a:spcBef>
            </a:pPr>
            <a:r>
              <a:rPr sz="1400" spc="37" dirty="0" smtClean="0">
                <a:latin typeface="Times New Roman"/>
                <a:cs typeface="Times New Roman"/>
              </a:rPr>
              <a:t>liquid-phase region, say, 350°C; this corresponds  to moving down the dashed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72"/>
              </a:spcBef>
            </a:pPr>
            <a:r>
              <a:rPr sz="1400" spc="1" dirty="0" smtClean="0">
                <a:latin typeface="Times New Roman"/>
                <a:cs typeface="Times New Roman"/>
              </a:rPr>
              <a:t>vertical line </a:t>
            </a:r>
            <a:r>
              <a:rPr sz="1400" i="1" spc="1" dirty="0" smtClean="0">
                <a:latin typeface="Times New Roman"/>
                <a:cs typeface="Times New Roman"/>
              </a:rPr>
              <a:t>ww</a:t>
            </a:r>
            <a:r>
              <a:rPr sz="1400" spc="1" dirty="0" smtClean="0">
                <a:latin typeface="Times New Roman"/>
                <a:cs typeface="Times New Roman"/>
              </a:rPr>
              <a:t>´ in the figure. The alloy remains totally liquid and of composition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80"/>
              </a:lnSpc>
              <a:spcBef>
                <a:spcPts val="775"/>
              </a:spcBef>
            </a:pPr>
            <a:r>
              <a:rPr sz="1400" i="1" spc="8" dirty="0" smtClean="0">
                <a:latin typeface="Times New Roman"/>
                <a:cs typeface="Times New Roman"/>
              </a:rPr>
              <a:t>C</a:t>
            </a:r>
            <a:r>
              <a:rPr sz="1350" spc="8" baseline="-12883" dirty="0" smtClean="0">
                <a:latin typeface="Times New Roman"/>
                <a:cs typeface="Times New Roman"/>
              </a:rPr>
              <a:t>1 </a:t>
            </a:r>
            <a:r>
              <a:rPr sz="1400" spc="8" dirty="0" smtClean="0">
                <a:latin typeface="Times New Roman"/>
                <a:cs typeface="Times New Roman"/>
              </a:rPr>
              <a:t>until we cross the liquidus line at approximately 330°C, at which time the solid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1006"/>
              </a:spcBef>
            </a:pPr>
            <a:r>
              <a:rPr sz="1400" i="1" spc="1" dirty="0" smtClean="0">
                <a:latin typeface="Times New Roman"/>
                <a:cs typeface="Times New Roman"/>
              </a:rPr>
              <a:t>α </a:t>
            </a:r>
            <a:r>
              <a:rPr sz="1400" spc="1" dirty="0" smtClean="0">
                <a:latin typeface="Times New Roman"/>
                <a:cs typeface="Times New Roman"/>
              </a:rPr>
              <a:t>phase begins to form. While passing through this narrow α+</a:t>
            </a:r>
            <a:r>
              <a:rPr sz="1400" i="1" spc="1" dirty="0" smtClean="0">
                <a:latin typeface="Times New Roman"/>
                <a:cs typeface="Times New Roman"/>
              </a:rPr>
              <a:t>L </a:t>
            </a:r>
            <a:r>
              <a:rPr sz="1400" spc="1" dirty="0" smtClean="0">
                <a:latin typeface="Times New Roman"/>
                <a:cs typeface="Times New Roman"/>
              </a:rPr>
              <a:t>phase region,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7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solidification proceeds in the same manner as was described for the copper–nickel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72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alloy; that is, with continued cooling, more of the solid </a:t>
            </a:r>
            <a:r>
              <a:rPr sz="1400" i="1" spc="0" dirty="0" smtClean="0">
                <a:latin typeface="Times New Roman"/>
                <a:cs typeface="Times New Roman"/>
              </a:rPr>
              <a:t>α </a:t>
            </a:r>
            <a:r>
              <a:rPr sz="1400" spc="0" dirty="0" smtClean="0">
                <a:latin typeface="Times New Roman"/>
                <a:cs typeface="Times New Roman"/>
              </a:rPr>
              <a:t>forms. Furthermore,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7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liquid- and solid-phase compositions are different, which follow along the liquidus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72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and solidus phase boundaries, respectively. Solidification reaches completion at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72"/>
              </a:spcBef>
            </a:pPr>
            <a:r>
              <a:rPr sz="1400" spc="0" dirty="0" smtClean="0">
                <a:latin typeface="Times New Roman"/>
                <a:cs typeface="Times New Roman"/>
              </a:rPr>
              <a:t>point where </a:t>
            </a:r>
            <a:r>
              <a:rPr sz="1400" i="1" spc="0" dirty="0" smtClean="0">
                <a:latin typeface="Times New Roman"/>
                <a:cs typeface="Times New Roman"/>
              </a:rPr>
              <a:t>ww</a:t>
            </a:r>
            <a:r>
              <a:rPr sz="1400" spc="0" dirty="0" smtClean="0">
                <a:latin typeface="Times New Roman"/>
                <a:cs typeface="Times New Roman"/>
              </a:rPr>
              <a:t>´ crosses the solidus line. The resulting alloy is polycrystalline with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80"/>
              </a:lnSpc>
              <a:spcBef>
                <a:spcPts val="775"/>
              </a:spcBef>
            </a:pPr>
            <a:r>
              <a:rPr sz="1400" dirty="0" smtClean="0">
                <a:latin typeface="Times New Roman"/>
                <a:cs typeface="Times New Roman"/>
              </a:rPr>
              <a:t>a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un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rm</a:t>
            </a:r>
            <a:r>
              <a:rPr sz="1400" spc="7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14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po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tio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i="1" spc="0" dirty="0" smtClean="0">
                <a:latin typeface="Times New Roman"/>
                <a:cs typeface="Times New Roman"/>
              </a:rPr>
              <a:t>C</a:t>
            </a:r>
            <a:r>
              <a:rPr sz="1350" spc="4" baseline="-12883" dirty="0" smtClean="0">
                <a:latin typeface="Times New Roman"/>
                <a:cs typeface="Times New Roman"/>
              </a:rPr>
              <a:t>1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8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ubs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wil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9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2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1006"/>
              </a:spcBef>
            </a:pPr>
            <a:r>
              <a:rPr sz="1400" spc="8" dirty="0" smtClean="0">
                <a:latin typeface="Times New Roman"/>
                <a:cs typeface="Times New Roman"/>
              </a:rPr>
              <a:t>to room temperature. This microstructure is represented schematically by the inset</a:t>
            </a:r>
            <a:endParaRPr sz="1400">
              <a:latin typeface="Times New Roman"/>
              <a:cs typeface="Times New Roman"/>
            </a:endParaRPr>
          </a:p>
          <a:p>
            <a:pPr marL="12700" marR="4419036" algn="just">
              <a:lnSpc>
                <a:spcPct val="95825"/>
              </a:lnSpc>
              <a:spcBef>
                <a:spcPts val="827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at point </a:t>
            </a:r>
            <a:r>
              <a:rPr sz="1400" i="1" spc="0" dirty="0" smtClean="0">
                <a:latin typeface="Times New Roman"/>
                <a:cs typeface="Times New Roman"/>
              </a:rPr>
              <a:t>c </a:t>
            </a:r>
            <a:r>
              <a:rPr sz="1400" spc="0" dirty="0" smtClean="0">
                <a:latin typeface="Times New Roman"/>
                <a:cs typeface="Times New Roman"/>
              </a:rPr>
              <a:t>in Figure 7.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 smtClean="0">
                <a:latin typeface="Times New Roman"/>
                <a:cs typeface="Times New Roman"/>
              </a:rPr>
              <a:t>2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914400" y="914400"/>
            <a:ext cx="3463925" cy="4745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20260" y="981075"/>
            <a:ext cx="2354580" cy="1151890"/>
          </a:xfrm>
          <a:custGeom>
            <a:avLst/>
            <a:gdLst/>
            <a:ahLst/>
            <a:cxnLst/>
            <a:rect l="l" t="t" r="r" b="b"/>
            <a:pathLst>
              <a:path w="2354580" h="1151890">
                <a:moveTo>
                  <a:pt x="0" y="1151890"/>
                </a:moveTo>
                <a:lnTo>
                  <a:pt x="2354580" y="1151890"/>
                </a:lnTo>
                <a:lnTo>
                  <a:pt x="2354580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25340" y="1031748"/>
            <a:ext cx="2345436" cy="10515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5896513"/>
            <a:ext cx="5991528" cy="297771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4845" algn="just">
              <a:lnSpc>
                <a:spcPts val="1535"/>
              </a:lnSpc>
            </a:pPr>
            <a:r>
              <a:rPr sz="1400" spc="16" dirty="0" smtClean="0">
                <a:latin typeface="Times New Roman"/>
                <a:cs typeface="Times New Roman"/>
              </a:rPr>
              <a:t>The second  case considered  is  for compositions  that  range between  the  room</a:t>
            </a:r>
            <a:endParaRPr sz="1400" dirty="0">
              <a:latin typeface="Times New Roman"/>
              <a:cs typeface="Times New Roman"/>
            </a:endParaRPr>
          </a:p>
          <a:p>
            <a:pPr marL="12700" marR="534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temperature solubility limit and the maximum solid solubility at the eutectic </a:t>
            </a:r>
            <a:endParaRPr sz="1400" dirty="0">
              <a:latin typeface="Times New Roman"/>
              <a:cs typeface="Times New Roman"/>
            </a:endParaRPr>
          </a:p>
          <a:p>
            <a:pPr marL="12700" marR="5340" algn="just">
              <a:lnSpc>
                <a:spcPts val="1609"/>
              </a:lnSpc>
              <a:spcBef>
                <a:spcPts val="804"/>
              </a:spcBef>
            </a:pPr>
            <a:r>
              <a:rPr sz="1400" spc="21" dirty="0" smtClean="0">
                <a:latin typeface="Times New Roman"/>
                <a:cs typeface="Times New Roman"/>
              </a:rPr>
              <a:t>temperature. For the lead–tin system, these compositions extend from about 2 to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39"/>
              </a:spcBef>
            </a:pPr>
            <a:r>
              <a:rPr sz="1400" spc="1" dirty="0" smtClean="0">
                <a:latin typeface="Times New Roman"/>
                <a:cs typeface="Times New Roman"/>
              </a:rPr>
              <a:t>18.3 wt% Sn (for lead-rich alloys) and from 97.8 to approximately 99 wt% Sn (for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480"/>
              </a:lnSpc>
              <a:spcBef>
                <a:spcPts val="779"/>
              </a:spcBef>
            </a:pPr>
            <a:r>
              <a:rPr sz="1400" spc="4" dirty="0" smtClean="0">
                <a:latin typeface="Times New Roman"/>
                <a:cs typeface="Times New Roman"/>
              </a:rPr>
              <a:t>tin-rich alloys). Let us examine an alloy of composition </a:t>
            </a:r>
            <a:r>
              <a:rPr sz="1400" i="1" spc="4" dirty="0" smtClean="0">
                <a:latin typeface="Times New Roman"/>
                <a:cs typeface="Times New Roman"/>
              </a:rPr>
              <a:t>C</a:t>
            </a:r>
            <a:r>
              <a:rPr sz="1350" spc="4" baseline="-12883" dirty="0" smtClean="0">
                <a:latin typeface="Times New Roman"/>
                <a:cs typeface="Times New Roman"/>
              </a:rPr>
              <a:t>2 </a:t>
            </a:r>
            <a:r>
              <a:rPr sz="1400" spc="4" dirty="0" smtClean="0">
                <a:latin typeface="Times New Roman"/>
                <a:cs typeface="Times New Roman"/>
              </a:rPr>
              <a:t>as it is cooled along the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1013"/>
              </a:spcBef>
            </a:pPr>
            <a:r>
              <a:rPr sz="1400" spc="1" dirty="0" smtClean="0">
                <a:latin typeface="Times New Roman"/>
                <a:cs typeface="Times New Roman"/>
              </a:rPr>
              <a:t>vertical line </a:t>
            </a:r>
            <a:r>
              <a:rPr sz="1400" i="1" spc="1" dirty="0" smtClean="0">
                <a:latin typeface="Times New Roman"/>
                <a:cs typeface="Times New Roman"/>
              </a:rPr>
              <a:t>xx</a:t>
            </a:r>
            <a:r>
              <a:rPr sz="1400" spc="1" dirty="0" smtClean="0">
                <a:latin typeface="Times New Roman"/>
                <a:cs typeface="Times New Roman"/>
              </a:rPr>
              <a:t>´ in Figure 8. Down to the intersection of </a:t>
            </a:r>
            <a:r>
              <a:rPr sz="1400" i="1" spc="1" dirty="0" smtClean="0">
                <a:latin typeface="Times New Roman"/>
                <a:cs typeface="Times New Roman"/>
              </a:rPr>
              <a:t>xx</a:t>
            </a:r>
            <a:r>
              <a:rPr sz="1400" spc="1" dirty="0" smtClean="0">
                <a:latin typeface="Times New Roman"/>
                <a:cs typeface="Times New Roman"/>
              </a:rPr>
              <a:t>´ and the solvus line,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81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changes that occur are similar to the previous case as we pass through the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79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corresponding phase regions (as demonstrated by the insets at points </a:t>
            </a:r>
            <a:r>
              <a:rPr sz="1400" i="1" spc="1" dirty="0" smtClean="0">
                <a:latin typeface="Times New Roman"/>
                <a:cs typeface="Times New Roman"/>
              </a:rPr>
              <a:t>d</a:t>
            </a:r>
            <a:r>
              <a:rPr sz="1400" spc="1" dirty="0" smtClean="0">
                <a:latin typeface="Times New Roman"/>
                <a:cs typeface="Times New Roman"/>
              </a:rPr>
              <a:t>, </a:t>
            </a:r>
            <a:r>
              <a:rPr sz="1400" i="1" spc="1" dirty="0" smtClean="0">
                <a:latin typeface="Times New Roman"/>
                <a:cs typeface="Times New Roman"/>
              </a:rPr>
              <a:t>e</a:t>
            </a:r>
            <a:r>
              <a:rPr sz="1400" spc="1" dirty="0" smtClean="0">
                <a:latin typeface="Times New Roman"/>
                <a:cs typeface="Times New Roman"/>
              </a:rPr>
              <a:t>, and </a:t>
            </a:r>
            <a:r>
              <a:rPr sz="1400" i="1" spc="1" dirty="0" smtClean="0">
                <a:latin typeface="Times New Roman"/>
                <a:cs typeface="Times New Roman"/>
              </a:rPr>
              <a:t>f </a:t>
            </a:r>
            <a:r>
              <a:rPr sz="1400" spc="1" dirty="0" smtClean="0">
                <a:latin typeface="Times New Roman"/>
                <a:cs typeface="Times New Roman"/>
              </a:rPr>
              <a:t>).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81"/>
              </a:spcBef>
            </a:pPr>
            <a:r>
              <a:rPr sz="1400" spc="0" dirty="0" smtClean="0">
                <a:latin typeface="Times New Roman"/>
                <a:cs typeface="Times New Roman"/>
              </a:rPr>
              <a:t>Just above the solvus intersection, point </a:t>
            </a:r>
            <a:r>
              <a:rPr sz="1400" i="1" spc="0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, the microstructure consists of </a:t>
            </a:r>
            <a:r>
              <a:rPr sz="1400" i="1" spc="0" dirty="0" smtClean="0">
                <a:latin typeface="Times New Roman"/>
                <a:cs typeface="Times New Roman"/>
              </a:rPr>
              <a:t>α </a:t>
            </a:r>
            <a:r>
              <a:rPr sz="1400" spc="0" dirty="0" smtClean="0">
                <a:latin typeface="Times New Roman"/>
                <a:cs typeface="Times New Roman"/>
              </a:rPr>
              <a:t>grains of</a:t>
            </a:r>
            <a:endParaRPr sz="1400" dirty="0">
              <a:latin typeface="Times New Roman"/>
              <a:cs typeface="Times New Roman"/>
            </a:endParaRPr>
          </a:p>
          <a:p>
            <a:pPr marL="12700" marR="8005" algn="just">
              <a:lnSpc>
                <a:spcPts val="1480"/>
              </a:lnSpc>
              <a:spcBef>
                <a:spcPts val="831"/>
              </a:spcBef>
            </a:pPr>
            <a:r>
              <a:rPr sz="1400" spc="16" dirty="0" smtClean="0">
                <a:latin typeface="Times New Roman"/>
                <a:cs typeface="Times New Roman"/>
              </a:rPr>
              <a:t>composition </a:t>
            </a:r>
            <a:r>
              <a:rPr sz="1400" i="1" spc="16" dirty="0" smtClean="0">
                <a:latin typeface="Times New Roman"/>
                <a:cs typeface="Times New Roman"/>
              </a:rPr>
              <a:t>C</a:t>
            </a:r>
            <a:r>
              <a:rPr sz="1350" spc="16" baseline="-12883" dirty="0" smtClean="0">
                <a:latin typeface="Times New Roman"/>
                <a:cs typeface="Times New Roman"/>
              </a:rPr>
              <a:t>2</a:t>
            </a:r>
            <a:r>
              <a:rPr sz="1400" spc="16" dirty="0" smtClean="0">
                <a:latin typeface="Times New Roman"/>
                <a:cs typeface="Times New Roman"/>
              </a:rPr>
              <a:t>. Upon crossing the solvus line, the </a:t>
            </a:r>
            <a:r>
              <a:rPr sz="1400" i="1" spc="16" dirty="0" smtClean="0">
                <a:latin typeface="Times New Roman"/>
                <a:cs typeface="Times New Roman"/>
              </a:rPr>
              <a:t>α </a:t>
            </a:r>
            <a:r>
              <a:rPr sz="1400" spc="16" dirty="0" smtClean="0">
                <a:latin typeface="Times New Roman"/>
                <a:cs typeface="Times New Roman"/>
              </a:rPr>
              <a:t>solid solubility is exceeded,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 smtClean="0">
                <a:latin typeface="Times New Roman"/>
                <a:cs typeface="Times New Roman"/>
              </a:rPr>
              <a:t>3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20260" y="981075"/>
            <a:ext cx="2354580" cy="1151890"/>
          </a:xfrm>
          <a:prstGeom prst="rect">
            <a:avLst/>
          </a:prstGeom>
        </p:spPr>
        <p:txBody>
          <a:bodyPr wrap="square" lIns="0" tIns="48894" rIns="0" bIns="0" rtlCol="0">
            <a:noAutofit/>
          </a:bodyPr>
          <a:lstStyle/>
          <a:p>
            <a:pPr marL="97409" marR="148262">
              <a:lnSpc>
                <a:spcPct val="95825"/>
              </a:lnSpc>
            </a:pPr>
            <a:r>
              <a:rPr sz="1200" b="1" spc="0" dirty="0" smtClean="0">
                <a:solidFill>
                  <a:srgbClr val="0066B4"/>
                </a:solidFill>
                <a:latin typeface="Times New Roman"/>
                <a:cs typeface="Times New Roman"/>
              </a:rPr>
              <a:t>Figure 7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Schematic representations of the equilibrium microstructures for a lead–tin alloy of composition</a:t>
            </a:r>
            <a:endParaRPr sz="1200">
              <a:latin typeface="Times New Roman"/>
              <a:cs typeface="Times New Roman"/>
            </a:endParaRPr>
          </a:p>
          <a:p>
            <a:pPr marL="97409" marR="108638">
              <a:lnSpc>
                <a:spcPts val="1380"/>
              </a:lnSpc>
              <a:spcBef>
                <a:spcPts val="84"/>
              </a:spcBef>
            </a:pPr>
            <a:r>
              <a:rPr sz="1200" b="1" i="1" spc="2" dirty="0" smtClean="0">
                <a:solidFill>
                  <a:srgbClr val="221E1F"/>
                </a:solidFill>
                <a:latin typeface="Times New Roman"/>
                <a:cs typeface="Times New Roman"/>
              </a:rPr>
              <a:t>C</a:t>
            </a:r>
            <a:r>
              <a:rPr sz="1200" b="1" spc="2" baseline="-10870" dirty="0" smtClean="0">
                <a:solidFill>
                  <a:srgbClr val="221E1F"/>
                </a:solidFill>
                <a:latin typeface="Times New Roman"/>
                <a:cs typeface="Times New Roman"/>
              </a:rPr>
              <a:t>1 </a:t>
            </a:r>
            <a:r>
              <a:rPr sz="1200" b="1" spc="2" dirty="0" smtClean="0">
                <a:solidFill>
                  <a:srgbClr val="221E1F"/>
                </a:solidFill>
                <a:latin typeface="Times New Roman"/>
                <a:cs typeface="Times New Roman"/>
              </a:rPr>
              <a:t>as it is cooled from the liquid- phase region.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914400" y="2268093"/>
            <a:ext cx="3390265" cy="4985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49470" y="2328417"/>
            <a:ext cx="2535554" cy="1069340"/>
          </a:xfrm>
          <a:custGeom>
            <a:avLst/>
            <a:gdLst/>
            <a:ahLst/>
            <a:cxnLst/>
            <a:rect l="l" t="t" r="r" b="b"/>
            <a:pathLst>
              <a:path w="2535554" h="1069340">
                <a:moveTo>
                  <a:pt x="0" y="1069340"/>
                </a:moveTo>
                <a:lnTo>
                  <a:pt x="2535554" y="1069340"/>
                </a:lnTo>
                <a:lnTo>
                  <a:pt x="2535554" y="0"/>
                </a:lnTo>
                <a:lnTo>
                  <a:pt x="0" y="0"/>
                </a:lnTo>
                <a:lnTo>
                  <a:pt x="0" y="10693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54296" y="2378963"/>
            <a:ext cx="2526792" cy="969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02004" y="920018"/>
            <a:ext cx="5993659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6" dirty="0" smtClean="0">
                <a:latin typeface="Times New Roman"/>
                <a:cs typeface="Times New Roman"/>
              </a:rPr>
              <a:t>which results in the formation of small </a:t>
            </a:r>
            <a:r>
              <a:rPr sz="1400" i="1" spc="6" dirty="0" smtClean="0">
                <a:latin typeface="Times New Roman"/>
                <a:cs typeface="Times New Roman"/>
              </a:rPr>
              <a:t>β</a:t>
            </a:r>
            <a:r>
              <a:rPr sz="1400" spc="6" dirty="0" smtClean="0">
                <a:latin typeface="Times New Roman"/>
                <a:cs typeface="Times New Roman"/>
              </a:rPr>
              <a:t>-phase particles; these are indicated in the</a:t>
            </a:r>
            <a:endParaRPr sz="1400">
              <a:latin typeface="Times New Roman"/>
              <a:cs typeface="Times New Roman"/>
            </a:endParaRPr>
          </a:p>
          <a:p>
            <a:pPr marL="12700" marR="414">
              <a:lnSpc>
                <a:spcPct val="95825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microstructure inset at point </a:t>
            </a:r>
            <a:r>
              <a:rPr sz="1400" i="1" spc="1" dirty="0" smtClean="0">
                <a:latin typeface="Times New Roman"/>
                <a:cs typeface="Times New Roman"/>
              </a:rPr>
              <a:t>g</a:t>
            </a:r>
            <a:r>
              <a:rPr sz="1400" spc="1" dirty="0" smtClean="0">
                <a:latin typeface="Times New Roman"/>
                <a:cs typeface="Times New Roman"/>
              </a:rPr>
              <a:t>. With continued cooling, these particles will grow 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1532666"/>
            <a:ext cx="964013" cy="5115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7" dirty="0" smtClean="0">
                <a:latin typeface="Times New Roman"/>
                <a:cs typeface="Times New Roman"/>
              </a:rPr>
              <a:t>size because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37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83946" y="1532666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73162" y="1532666"/>
            <a:ext cx="40644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4" dirty="0" smtClean="0">
                <a:latin typeface="Times New Roman"/>
                <a:cs typeface="Times New Roman"/>
              </a:rPr>
              <a:t>mass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99496" y="1532666"/>
            <a:ext cx="60454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fraction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2326" y="1532666"/>
            <a:ext cx="20121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42893" y="1532666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5451" y="1532666"/>
            <a:ext cx="14094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i="1" dirty="0" smtClean="0">
                <a:latin typeface="Times New Roman"/>
                <a:cs typeface="Times New Roman"/>
              </a:rPr>
              <a:t>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93947" y="1532666"/>
            <a:ext cx="45726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phase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70564" y="1532666"/>
            <a:ext cx="70350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increases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3589" y="1532666"/>
            <a:ext cx="58600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slightly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8053" y="1532666"/>
            <a:ext cx="36953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" dirty="0" smtClean="0">
                <a:latin typeface="Times New Roman"/>
                <a:cs typeface="Times New Roman"/>
              </a:rPr>
              <a:t>with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5873" y="1532666"/>
            <a:ext cx="81155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decreasing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495570"/>
            <a:ext cx="5989397" cy="1430782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 marR="2613" algn="just">
              <a:lnSpc>
                <a:spcPts val="1625"/>
              </a:lnSpc>
            </a:pPr>
            <a:r>
              <a:rPr sz="1400" spc="3" dirty="0" smtClean="0">
                <a:latin typeface="Times New Roman"/>
                <a:cs typeface="Times New Roman"/>
              </a:rPr>
              <a:t>The third case involves solidification of the eutectic composition, 61.9 wt% Sn (</a:t>
            </a:r>
            <a:r>
              <a:rPr sz="1400" i="1" spc="3" dirty="0" smtClean="0">
                <a:latin typeface="Times New Roman"/>
                <a:cs typeface="Times New Roman"/>
              </a:rPr>
              <a:t>C</a:t>
            </a:r>
            <a:r>
              <a:rPr sz="1350" spc="3" baseline="-9662" dirty="0" smtClean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629"/>
              </a:spcBef>
            </a:pPr>
            <a:r>
              <a:rPr sz="1400" spc="2" dirty="0" smtClean="0">
                <a:latin typeface="Times New Roman"/>
                <a:cs typeface="Times New Roman"/>
              </a:rPr>
              <a:t>in Figure 9). Consider an alloy having this composition that is cooled from a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temperature within the liquid-phase region (e.g., 250° C) down the vertical line </a:t>
            </a:r>
            <a:r>
              <a:rPr sz="1400" i="1" spc="0" dirty="0" smtClean="0">
                <a:latin typeface="Times New Roman"/>
                <a:cs typeface="Times New Roman"/>
              </a:rPr>
              <a:t>yy</a:t>
            </a:r>
            <a:r>
              <a:rPr sz="1400" spc="0" dirty="0" smtClean="0">
                <a:latin typeface="Times New Roman"/>
                <a:cs typeface="Times New Roman"/>
              </a:rPr>
              <a:t>´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5"/>
              </a:spcBef>
            </a:pPr>
            <a:r>
              <a:rPr sz="1400" spc="28" dirty="0" smtClean="0">
                <a:latin typeface="Times New Roman"/>
                <a:cs typeface="Times New Roman"/>
              </a:rPr>
              <a:t>in Figure 9. As the temperature is lowered, no changes occur until we reach the</a:t>
            </a:r>
            <a:endParaRPr sz="1400">
              <a:latin typeface="Times New Roman"/>
              <a:cs typeface="Times New Roman"/>
            </a:endParaRPr>
          </a:p>
          <a:p>
            <a:pPr marL="12700" marR="8392" algn="just">
              <a:lnSpc>
                <a:spcPct val="95825"/>
              </a:lnSpc>
              <a:spcBef>
                <a:spcPts val="843"/>
              </a:spcBef>
            </a:pPr>
            <a:r>
              <a:rPr sz="1400" spc="11" dirty="0" smtClean="0">
                <a:latin typeface="Times New Roman"/>
                <a:cs typeface="Times New Roman"/>
              </a:rPr>
              <a:t>eutectic  temperature,  183°C.  Upon  crossing  the  eutectic  isotherm,  the  liquid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 smtClean="0">
                <a:latin typeface="Times New Roman"/>
                <a:cs typeface="Times New Roman"/>
              </a:rPr>
              <a:t>4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49470" y="2328417"/>
            <a:ext cx="2535554" cy="1069340"/>
          </a:xfrm>
          <a:prstGeom prst="rect">
            <a:avLst/>
          </a:prstGeom>
        </p:spPr>
        <p:txBody>
          <a:bodyPr wrap="square" lIns="0" tIns="48895" rIns="0" bIns="0" rtlCol="0">
            <a:noAutofit/>
          </a:bodyPr>
          <a:lstStyle/>
          <a:p>
            <a:pPr marL="97154" marR="114998">
              <a:lnSpc>
                <a:spcPts val="1275"/>
              </a:lnSpc>
            </a:pPr>
            <a:r>
              <a:rPr sz="1200" b="1" spc="0" dirty="0" smtClean="0">
                <a:solidFill>
                  <a:srgbClr val="0066B4"/>
                </a:solidFill>
                <a:latin typeface="Times New Roman"/>
                <a:cs typeface="Times New Roman"/>
              </a:rPr>
              <a:t>Figure 8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Schematic representations of the equilibrium microstructures for a lead–tin alloy of composition </a:t>
            </a:r>
            <a:r>
              <a:rPr sz="1200" b="1" i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C</a:t>
            </a:r>
            <a:r>
              <a:rPr sz="1200" b="1" spc="0" baseline="-10870" dirty="0" smtClean="0">
                <a:solidFill>
                  <a:srgbClr val="221E1F"/>
                </a:solidFill>
                <a:latin typeface="Times New Roman"/>
                <a:cs typeface="Times New Roman"/>
              </a:rPr>
              <a:t>2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as it is cooled from the liquid- </a:t>
            </a:r>
            <a:endParaRPr sz="1200">
              <a:latin typeface="Times New Roman"/>
              <a:cs typeface="Times New Roman"/>
            </a:endParaRPr>
          </a:p>
          <a:p>
            <a:pPr marL="97154" marR="114998">
              <a:lnSpc>
                <a:spcPct val="95633"/>
              </a:lnSpc>
              <a:spcBef>
                <a:spcPts val="147"/>
              </a:spcBef>
            </a:pPr>
            <a:r>
              <a:rPr sz="1200" b="1" dirty="0" smtClean="0">
                <a:solidFill>
                  <a:srgbClr val="221E1F"/>
                </a:solidFill>
                <a:latin typeface="Times New Roman"/>
                <a:cs typeface="Times New Roman"/>
              </a:rPr>
              <a:t>phase region.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914400" y="1527806"/>
            <a:ext cx="4156126" cy="412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400" y="2662428"/>
            <a:ext cx="5943600" cy="4447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4075" y="7161403"/>
            <a:ext cx="5925820" cy="457200"/>
          </a:xfrm>
          <a:custGeom>
            <a:avLst/>
            <a:gdLst/>
            <a:ahLst/>
            <a:cxnLst/>
            <a:rect l="l" t="t" r="r" b="b"/>
            <a:pathLst>
              <a:path w="5925820" h="457200">
                <a:moveTo>
                  <a:pt x="0" y="457200"/>
                </a:moveTo>
                <a:lnTo>
                  <a:pt x="5925820" y="457200"/>
                </a:lnTo>
                <a:lnTo>
                  <a:pt x="592582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8012" y="7211567"/>
            <a:ext cx="5917692" cy="3566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02004" y="920018"/>
            <a:ext cx="5994674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" dirty="0" smtClean="0">
                <a:latin typeface="Times New Roman"/>
                <a:cs typeface="Times New Roman"/>
              </a:rPr>
              <a:t>transforms into the two </a:t>
            </a:r>
            <a:r>
              <a:rPr sz="1400" i="1" spc="3" dirty="0" smtClean="0">
                <a:latin typeface="Times New Roman"/>
                <a:cs typeface="Times New Roman"/>
              </a:rPr>
              <a:t>α </a:t>
            </a:r>
            <a:r>
              <a:rPr sz="1400" spc="3" dirty="0" smtClean="0">
                <a:latin typeface="Times New Roman"/>
                <a:cs typeface="Times New Roman"/>
              </a:rPr>
              <a:t>and </a:t>
            </a:r>
            <a:r>
              <a:rPr sz="1400" i="1" spc="3" dirty="0" smtClean="0">
                <a:latin typeface="Times New Roman"/>
                <a:cs typeface="Times New Roman"/>
              </a:rPr>
              <a:t>β </a:t>
            </a:r>
            <a:r>
              <a:rPr sz="1400" spc="3" dirty="0" smtClean="0">
                <a:latin typeface="Times New Roman"/>
                <a:cs typeface="Times New Roman"/>
              </a:rPr>
              <a:t>phases. This transformation may be represented by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the reaction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2055398"/>
            <a:ext cx="5991646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in which the </a:t>
            </a:r>
            <a:r>
              <a:rPr sz="1400" i="1" spc="4" dirty="0" smtClean="0">
                <a:latin typeface="Times New Roman"/>
                <a:cs typeface="Times New Roman"/>
              </a:rPr>
              <a:t>α</a:t>
            </a:r>
            <a:r>
              <a:rPr sz="1400" spc="4" dirty="0" smtClean="0">
                <a:latin typeface="Times New Roman"/>
                <a:cs typeface="Times New Roman"/>
              </a:rPr>
              <a:t>- and </a:t>
            </a:r>
            <a:r>
              <a:rPr sz="1400" i="1" spc="4" dirty="0" smtClean="0">
                <a:latin typeface="Times New Roman"/>
                <a:cs typeface="Times New Roman"/>
              </a:rPr>
              <a:t>β</a:t>
            </a:r>
            <a:r>
              <a:rPr sz="1400" spc="4" dirty="0" smtClean="0">
                <a:latin typeface="Times New Roman"/>
                <a:cs typeface="Times New Roman"/>
              </a:rPr>
              <a:t>-phase compositions are dictated by the eutectic isotherm end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dirty="0" smtClean="0">
                <a:latin typeface="Times New Roman"/>
                <a:cs typeface="Times New Roman"/>
              </a:rPr>
              <a:t>points.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779034"/>
            <a:ext cx="55693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 smtClean="0">
                <a:latin typeface="Times New Roman"/>
                <a:cs typeface="Times New Roman"/>
              </a:rPr>
              <a:t>During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5592" y="7779034"/>
            <a:ext cx="539603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this  transformation,  there  must  be  a  redistribution  of  the lead  and  tin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087136"/>
            <a:ext cx="5993735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1" dirty="0" smtClean="0">
                <a:latin typeface="Times New Roman"/>
                <a:cs typeface="Times New Roman"/>
              </a:rPr>
              <a:t>components because the </a:t>
            </a:r>
            <a:r>
              <a:rPr sz="1400" i="1" spc="31" dirty="0" smtClean="0">
                <a:latin typeface="Times New Roman"/>
                <a:cs typeface="Times New Roman"/>
              </a:rPr>
              <a:t>α </a:t>
            </a:r>
            <a:r>
              <a:rPr sz="1400" spc="31" dirty="0" smtClean="0">
                <a:latin typeface="Times New Roman"/>
                <a:cs typeface="Times New Roman"/>
              </a:rPr>
              <a:t>and </a:t>
            </a:r>
            <a:r>
              <a:rPr sz="1400" i="1" spc="31" dirty="0" smtClean="0">
                <a:latin typeface="Times New Roman"/>
                <a:cs typeface="Times New Roman"/>
              </a:rPr>
              <a:t>β </a:t>
            </a:r>
            <a:r>
              <a:rPr sz="1400" spc="31" dirty="0" smtClean="0">
                <a:latin typeface="Times New Roman"/>
                <a:cs typeface="Times New Roman"/>
              </a:rPr>
              <a:t>phases have different compositions, neither of</a:t>
            </a:r>
            <a:endParaRPr sz="1400">
              <a:latin typeface="Times New Roman"/>
              <a:cs typeface="Times New Roman"/>
            </a:endParaRPr>
          </a:p>
          <a:p>
            <a:pPr marL="12700" marR="5165">
              <a:lnSpc>
                <a:spcPts val="2410"/>
              </a:lnSpc>
              <a:spcBef>
                <a:spcPts val="223"/>
              </a:spcBef>
            </a:pP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hi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9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9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as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9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0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li</a:t>
            </a:r>
            <a:r>
              <a:rPr sz="1400" spc="4" dirty="0" smtClean="0">
                <a:latin typeface="Times New Roman"/>
                <a:cs typeface="Times New Roman"/>
              </a:rPr>
              <a:t>q</a:t>
            </a:r>
            <a:r>
              <a:rPr sz="1400" spc="-4" dirty="0" smtClean="0">
                <a:latin typeface="Times New Roman"/>
                <a:cs typeface="Times New Roman"/>
              </a:rPr>
              <a:t>ui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0" dirty="0" smtClean="0">
                <a:latin typeface="Times New Roman"/>
                <a:cs typeface="Times New Roman"/>
              </a:rPr>
              <a:t>as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di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19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22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20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ea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).</a:t>
            </a:r>
            <a:r>
              <a:rPr sz="1400" spc="-9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 re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5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ac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plis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ed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y</a:t>
            </a:r>
            <a:r>
              <a:rPr sz="1400" spc="5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to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tu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ol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 smtClean="0">
                <a:latin typeface="Times New Roman"/>
                <a:cs typeface="Times New Roman"/>
              </a:rPr>
              <a:t>5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54075" y="7161403"/>
            <a:ext cx="5925820" cy="457200"/>
          </a:xfrm>
          <a:prstGeom prst="rect">
            <a:avLst/>
          </a:prstGeom>
        </p:spPr>
        <p:txBody>
          <a:bodyPr wrap="square" lIns="0" tIns="48895" rIns="0" bIns="0" rtlCol="0">
            <a:noAutofit/>
          </a:bodyPr>
          <a:lstStyle/>
          <a:p>
            <a:pPr marL="551307" marR="183146" indent="-339801">
              <a:lnSpc>
                <a:spcPts val="1275"/>
              </a:lnSpc>
            </a:pPr>
            <a:r>
              <a:rPr sz="1200" b="1" spc="0" dirty="0" smtClean="0">
                <a:solidFill>
                  <a:srgbClr val="0066B4"/>
                </a:solidFill>
                <a:latin typeface="Times New Roman"/>
                <a:cs typeface="Times New Roman"/>
              </a:rPr>
              <a:t>Figure 9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Schematic representations of the equilibrium microstructures for a lead–tin alloy of eutectic composition </a:t>
            </a:r>
            <a:r>
              <a:rPr sz="1200" b="1" i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C</a:t>
            </a:r>
            <a:r>
              <a:rPr sz="1200" b="1" spc="0" baseline="-10870" dirty="0" smtClean="0">
                <a:solidFill>
                  <a:srgbClr val="221E1F"/>
                </a:solidFill>
                <a:latin typeface="Times New Roman"/>
                <a:cs typeface="Times New Roman"/>
              </a:rPr>
              <a:t>3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above and below the eutectic temperature.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914400" y="3188207"/>
            <a:ext cx="6588252" cy="3890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2004" y="920018"/>
            <a:ext cx="5988560" cy="204355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8453" algn="just">
              <a:lnSpc>
                <a:spcPts val="1535"/>
              </a:lnSpc>
            </a:pPr>
            <a:r>
              <a:rPr sz="1400" spc="2" dirty="0" smtClean="0">
                <a:latin typeface="Times New Roman"/>
                <a:cs typeface="Times New Roman"/>
              </a:rPr>
              <a:t>that  results  from  this  transformation  consists  of  alternating  layers  (sometimes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25"/>
              </a:spcBef>
            </a:pPr>
            <a:r>
              <a:rPr sz="1400" spc="3" dirty="0" smtClean="0">
                <a:latin typeface="Times New Roman"/>
                <a:cs typeface="Times New Roman"/>
              </a:rPr>
              <a:t>called lamellae) of the </a:t>
            </a:r>
            <a:r>
              <a:rPr sz="1400" i="1" spc="3" dirty="0" smtClean="0">
                <a:latin typeface="Times New Roman"/>
                <a:cs typeface="Times New Roman"/>
              </a:rPr>
              <a:t>α </a:t>
            </a:r>
            <a:r>
              <a:rPr sz="1400" spc="3" dirty="0" smtClean="0">
                <a:latin typeface="Times New Roman"/>
                <a:cs typeface="Times New Roman"/>
              </a:rPr>
              <a:t>and </a:t>
            </a:r>
            <a:r>
              <a:rPr sz="1400" i="1" spc="3" dirty="0" smtClean="0">
                <a:latin typeface="Times New Roman"/>
                <a:cs typeface="Times New Roman"/>
              </a:rPr>
              <a:t>β </a:t>
            </a:r>
            <a:r>
              <a:rPr sz="1400" spc="3" dirty="0" smtClean="0">
                <a:latin typeface="Times New Roman"/>
                <a:cs typeface="Times New Roman"/>
              </a:rPr>
              <a:t>phases that form simultaneously during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transformation. This microstructure, represented schematically in Figure 9, in point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i="1" spc="0" dirty="0" smtClean="0">
                <a:latin typeface="Times New Roman"/>
                <a:cs typeface="Times New Roman"/>
              </a:rPr>
              <a:t>i)</a:t>
            </a:r>
            <a:r>
              <a:rPr sz="1400" spc="0" dirty="0" smtClean="0">
                <a:latin typeface="Times New Roman"/>
                <a:cs typeface="Times New Roman"/>
              </a:rPr>
              <a:t>, is called a </a:t>
            </a:r>
            <a:r>
              <a:rPr sz="1400" b="1" spc="0" dirty="0" smtClean="0">
                <a:latin typeface="Times New Roman"/>
                <a:cs typeface="Times New Roman"/>
              </a:rPr>
              <a:t>eutectic structure </a:t>
            </a:r>
            <a:r>
              <a:rPr sz="1400" spc="0" dirty="0" smtClean="0">
                <a:latin typeface="Times New Roman"/>
                <a:cs typeface="Times New Roman"/>
              </a:rPr>
              <a:t>and is characteristic of this reaction. A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0" dirty="0" smtClean="0">
                <a:latin typeface="Times New Roman"/>
                <a:cs typeface="Times New Roman"/>
              </a:rPr>
              <a:t>photomicrograph of this structure for the lead–tin eutectic is shown in Figure 10.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5" dirty="0" smtClean="0">
                <a:latin typeface="Times New Roman"/>
                <a:cs typeface="Times New Roman"/>
              </a:rPr>
              <a:t>Subsequent cooling of the alloy from just below the eutectic to room temperature</a:t>
            </a:r>
            <a:endParaRPr sz="1400">
              <a:latin typeface="Times New Roman"/>
              <a:cs typeface="Times New Roman"/>
            </a:endParaRPr>
          </a:p>
          <a:p>
            <a:pPr marL="12700" marR="2261705" algn="just">
              <a:lnSpc>
                <a:spcPct val="95825"/>
              </a:lnSpc>
              <a:spcBef>
                <a:spcPts val="834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will result in only minor microstructural alterations.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314214"/>
            <a:ext cx="393105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7" dirty="0" smtClean="0">
                <a:latin typeface="Times New Roman"/>
                <a:cs typeface="Times New Roman"/>
              </a:rPr>
              <a:t>The  microstructural  change  that  accompanies  this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95569" y="7314214"/>
            <a:ext cx="199695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2" dirty="0" smtClean="0">
                <a:latin typeface="Times New Roman"/>
                <a:cs typeface="Times New Roman"/>
              </a:rPr>
              <a:t>eutectic  transformation  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620538"/>
            <a:ext cx="5988781" cy="178282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6222" algn="just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represented  schematically  in  Figure  11, which  shows  the  </a:t>
            </a:r>
            <a:r>
              <a:rPr sz="1400" i="1" spc="4" dirty="0" smtClean="0">
                <a:latin typeface="Times New Roman"/>
                <a:cs typeface="Times New Roman"/>
              </a:rPr>
              <a:t>α</a:t>
            </a:r>
            <a:r>
              <a:rPr sz="1400" spc="4" dirty="0" smtClean="0">
                <a:latin typeface="Times New Roman"/>
                <a:cs typeface="Times New Roman"/>
              </a:rPr>
              <a:t>-</a:t>
            </a:r>
            <a:r>
              <a:rPr sz="1400" i="1" spc="4" dirty="0" smtClean="0">
                <a:latin typeface="Times New Roman"/>
                <a:cs typeface="Times New Roman"/>
              </a:rPr>
              <a:t>β  </a:t>
            </a:r>
            <a:r>
              <a:rPr sz="1400" spc="4" dirty="0" smtClean="0">
                <a:latin typeface="Times New Roman"/>
                <a:cs typeface="Times New Roman"/>
              </a:rPr>
              <a:t>layered  eutectic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19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7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qu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e.</a:t>
            </a:r>
            <a:r>
              <a:rPr sz="1400" spc="19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-4" dirty="0" smtClean="0">
                <a:latin typeface="Times New Roman"/>
                <a:cs typeface="Times New Roman"/>
              </a:rPr>
              <a:t>is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ib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6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3" dirty="0" smtClean="0">
                <a:latin typeface="Times New Roman"/>
                <a:cs typeface="Times New Roman"/>
              </a:rPr>
              <a:t>lead and tin occurs by diffusion in the liquid just ahead of the eutectic–liquid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interface. The arrows indicate the directions of diffusion of lead and tin atoms; lead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atoms diffuse toward the </a:t>
            </a:r>
            <a:r>
              <a:rPr sz="1400" i="1" spc="0" dirty="0" smtClean="0">
                <a:latin typeface="Times New Roman"/>
                <a:cs typeface="Times New Roman"/>
              </a:rPr>
              <a:t>α</a:t>
            </a:r>
            <a:r>
              <a:rPr sz="1400" spc="0" dirty="0" smtClean="0">
                <a:latin typeface="Times New Roman"/>
                <a:cs typeface="Times New Roman"/>
              </a:rPr>
              <a:t>-phase layers because this </a:t>
            </a:r>
            <a:r>
              <a:rPr sz="1400" i="1" spc="0" dirty="0" smtClean="0">
                <a:latin typeface="Times New Roman"/>
                <a:cs typeface="Times New Roman"/>
              </a:rPr>
              <a:t>α </a:t>
            </a:r>
            <a:r>
              <a:rPr sz="1400" spc="0" dirty="0" smtClean="0">
                <a:latin typeface="Times New Roman"/>
                <a:cs typeface="Times New Roman"/>
              </a:rPr>
              <a:t>phase is lead rich (18.3 wt%</a:t>
            </a:r>
            <a:endParaRPr sz="1400" dirty="0">
              <a:latin typeface="Times New Roman"/>
              <a:cs typeface="Times New Roman"/>
            </a:endParaRPr>
          </a:p>
          <a:p>
            <a:pPr marR="30754" algn="r">
              <a:lnSpc>
                <a:spcPct val="95825"/>
              </a:lnSpc>
              <a:spcBef>
                <a:spcPts val="1193"/>
              </a:spcBef>
            </a:pPr>
            <a:r>
              <a:rPr lang="en-US" sz="1400" dirty="0" smtClean="0">
                <a:latin typeface="Times New Roman"/>
                <a:cs typeface="Times New Roman"/>
              </a:rPr>
              <a:t>6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2004" y="920018"/>
            <a:ext cx="5996950" cy="11242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5" dirty="0" smtClean="0">
                <a:latin typeface="Times New Roman"/>
                <a:cs typeface="Times New Roman"/>
              </a:rPr>
              <a:t>Sn–81.7 wt% Pb); conversely, the direction of diffusion of tin is in the direction of</a:t>
            </a:r>
            <a:endParaRPr sz="1400">
              <a:latin typeface="Times New Roman"/>
              <a:cs typeface="Times New Roman"/>
            </a:endParaRPr>
          </a:p>
          <a:p>
            <a:pPr marL="12700" marR="9598">
              <a:lnSpc>
                <a:spcPts val="1614"/>
              </a:lnSpc>
              <a:spcBef>
                <a:spcPts val="725"/>
              </a:spcBef>
            </a:pP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i="1" spc="-4" dirty="0" smtClean="0">
                <a:latin typeface="Times New Roman"/>
                <a:cs typeface="Times New Roman"/>
              </a:rPr>
              <a:t>β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9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-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-4" dirty="0" smtClean="0">
                <a:latin typeface="Times New Roman"/>
                <a:cs typeface="Times New Roman"/>
              </a:rPr>
              <a:t>9</a:t>
            </a:r>
            <a:r>
              <a:rPr sz="1400" spc="4" dirty="0" smtClean="0">
                <a:latin typeface="Times New Roman"/>
                <a:cs typeface="Times New Roman"/>
              </a:rPr>
              <a:t>7</a:t>
            </a:r>
            <a:r>
              <a:rPr sz="1400" spc="0" dirty="0" smtClean="0">
                <a:latin typeface="Times New Roman"/>
                <a:cs typeface="Times New Roman"/>
              </a:rPr>
              <a:t>.8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%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n–2</a:t>
            </a:r>
            <a:r>
              <a:rPr sz="1400" spc="-14" dirty="0" smtClean="0">
                <a:latin typeface="Times New Roman"/>
                <a:cs typeface="Times New Roman"/>
              </a:rPr>
              <a:t>.</a:t>
            </a:r>
            <a:r>
              <a:rPr sz="1400" spc="0" dirty="0" smtClean="0">
                <a:latin typeface="Times New Roman"/>
                <a:cs typeface="Times New Roman"/>
              </a:rPr>
              <a:t>2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%</a:t>
            </a:r>
            <a:r>
              <a:rPr sz="1400" spc="144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14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5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13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st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 </a:t>
            </a:r>
            <a:endParaRPr sz="1400">
              <a:latin typeface="Times New Roman"/>
              <a:cs typeface="Times New Roman"/>
            </a:endParaRPr>
          </a:p>
          <a:p>
            <a:pPr marL="12700" marR="9598">
              <a:lnSpc>
                <a:spcPts val="1609"/>
              </a:lnSpc>
              <a:spcBef>
                <a:spcPts val="80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these alternating layers because, for this lamellar configuration, atomic diffusion of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841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lead and tin need occur over only relatively short distances.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273330"/>
            <a:ext cx="5991612" cy="572465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4331" algn="just">
              <a:lnSpc>
                <a:spcPts val="1535"/>
              </a:lnSpc>
            </a:pPr>
            <a:r>
              <a:rPr sz="1400" spc="7" dirty="0" smtClean="0">
                <a:latin typeface="Times New Roman"/>
                <a:cs typeface="Times New Roman"/>
              </a:rPr>
              <a:t>The fourth and final microstructural case for this system includes all compositions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" dirty="0" smtClean="0">
                <a:latin typeface="Times New Roman"/>
                <a:cs typeface="Times New Roman"/>
              </a:rPr>
              <a:t>other than the eutectic that, when cooled, cross the eutectic isotherm. Consider,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480"/>
              </a:lnSpc>
              <a:spcBef>
                <a:spcPts val="796"/>
              </a:spcBef>
            </a:pPr>
            <a:r>
              <a:rPr sz="1400" spc="4" dirty="0" smtClean="0">
                <a:latin typeface="Times New Roman"/>
                <a:cs typeface="Times New Roman"/>
              </a:rPr>
              <a:t>example, the composition </a:t>
            </a:r>
            <a:r>
              <a:rPr sz="1400" i="1" spc="4" dirty="0" smtClean="0">
                <a:latin typeface="Times New Roman"/>
                <a:cs typeface="Times New Roman"/>
              </a:rPr>
              <a:t>C</a:t>
            </a:r>
            <a:r>
              <a:rPr sz="1350" spc="4" baseline="-12883" dirty="0" smtClean="0">
                <a:latin typeface="Times New Roman"/>
                <a:cs typeface="Times New Roman"/>
              </a:rPr>
              <a:t>4 </a:t>
            </a:r>
            <a:r>
              <a:rPr sz="1400" spc="4" dirty="0" smtClean="0">
                <a:latin typeface="Times New Roman"/>
                <a:cs typeface="Times New Roman"/>
              </a:rPr>
              <a:t>in Figure 12, which lies to the left of the eutectic; as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1031"/>
              </a:spcBef>
            </a:pPr>
            <a:r>
              <a:rPr sz="1400" spc="2" dirty="0" smtClean="0">
                <a:latin typeface="Times New Roman"/>
                <a:cs typeface="Times New Roman"/>
              </a:rPr>
              <a:t>the temperature is lowered, we move down the line </a:t>
            </a:r>
            <a:r>
              <a:rPr sz="1400" i="1" spc="2" dirty="0" smtClean="0">
                <a:latin typeface="Times New Roman"/>
                <a:cs typeface="Times New Roman"/>
              </a:rPr>
              <a:t>zz</a:t>
            </a:r>
            <a:r>
              <a:rPr sz="1400" spc="2" dirty="0" smtClean="0">
                <a:latin typeface="Times New Roman"/>
                <a:cs typeface="Times New Roman"/>
              </a:rPr>
              <a:t>´, beginning at point </a:t>
            </a:r>
            <a:r>
              <a:rPr sz="1400" i="1" spc="2" dirty="0" smtClean="0">
                <a:latin typeface="Times New Roman"/>
                <a:cs typeface="Times New Roman"/>
              </a:rPr>
              <a:t>j</a:t>
            </a:r>
            <a:r>
              <a:rPr sz="1400" spc="2" dirty="0" smtClean="0">
                <a:latin typeface="Times New Roman"/>
                <a:cs typeface="Times New Roman"/>
              </a:rPr>
              <a:t>.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1" dirty="0" smtClean="0">
                <a:latin typeface="Times New Roman"/>
                <a:cs typeface="Times New Roman"/>
              </a:rPr>
              <a:t>microstructural development between points </a:t>
            </a:r>
            <a:r>
              <a:rPr sz="1400" i="1" spc="1" dirty="0" smtClean="0">
                <a:latin typeface="Times New Roman"/>
                <a:cs typeface="Times New Roman"/>
              </a:rPr>
              <a:t>j </a:t>
            </a:r>
            <a:r>
              <a:rPr sz="1400" spc="1" dirty="0" smtClean="0">
                <a:latin typeface="Times New Roman"/>
                <a:cs typeface="Times New Roman"/>
              </a:rPr>
              <a:t>and </a:t>
            </a:r>
            <a:r>
              <a:rPr sz="1400" i="1" spc="1" dirty="0" smtClean="0">
                <a:latin typeface="Times New Roman"/>
                <a:cs typeface="Times New Roman"/>
              </a:rPr>
              <a:t>l </a:t>
            </a:r>
            <a:r>
              <a:rPr sz="1400" spc="1" dirty="0" smtClean="0">
                <a:latin typeface="Times New Roman"/>
                <a:cs typeface="Times New Roman"/>
              </a:rPr>
              <a:t>is similar to that for the second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3" dirty="0" smtClean="0">
                <a:latin typeface="Times New Roman"/>
                <a:cs typeface="Times New Roman"/>
              </a:rPr>
              <a:t>case, such that just prior to crossing the eutectic isotherm (point </a:t>
            </a:r>
            <a:r>
              <a:rPr sz="1400" i="1" spc="3" dirty="0" smtClean="0">
                <a:latin typeface="Times New Roman"/>
                <a:cs typeface="Times New Roman"/>
              </a:rPr>
              <a:t>l</a:t>
            </a:r>
            <a:r>
              <a:rPr sz="1400" spc="3" dirty="0" smtClean="0">
                <a:latin typeface="Times New Roman"/>
                <a:cs typeface="Times New Roman"/>
              </a:rPr>
              <a:t>), the </a:t>
            </a:r>
            <a:r>
              <a:rPr sz="1400" i="1" spc="3" dirty="0" smtClean="0">
                <a:latin typeface="Times New Roman"/>
                <a:cs typeface="Times New Roman"/>
              </a:rPr>
              <a:t>α </a:t>
            </a:r>
            <a:r>
              <a:rPr sz="1400" spc="3" dirty="0" smtClean="0">
                <a:latin typeface="Times New Roman"/>
                <a:cs typeface="Times New Roman"/>
              </a:rPr>
              <a:t>and liquid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99"/>
              </a:spcBef>
            </a:pPr>
            <a:r>
              <a:rPr sz="1400" spc="2" dirty="0" smtClean="0">
                <a:latin typeface="Times New Roman"/>
                <a:cs typeface="Times New Roman"/>
              </a:rPr>
              <a:t>phases are present with compositions of approximately 18.3 and 61.9 wt% Sn,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96"/>
              </a:spcBef>
            </a:pPr>
            <a:r>
              <a:rPr sz="1400" spc="1" dirty="0" smtClean="0">
                <a:latin typeface="Times New Roman"/>
                <a:cs typeface="Times New Roman"/>
              </a:rPr>
              <a:t>respectively, as determined from the appropriate tie line. As the temperature 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96"/>
              </a:spcBef>
            </a:pPr>
            <a:r>
              <a:rPr sz="1400" spc="8" dirty="0" smtClean="0">
                <a:latin typeface="Times New Roman"/>
                <a:cs typeface="Times New Roman"/>
              </a:rPr>
              <a:t>lowered  to  just  below  the  eutectic,  the liquid  phase,  which  is  of the  eutectic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6"/>
              </a:spcBef>
            </a:pPr>
            <a:r>
              <a:rPr sz="1400" spc="1" dirty="0" smtClean="0">
                <a:latin typeface="Times New Roman"/>
                <a:cs typeface="Times New Roman"/>
              </a:rPr>
              <a:t>composition, will transform into the eutectic structure (i.e., alternating </a:t>
            </a:r>
            <a:r>
              <a:rPr sz="1400" i="1" spc="1" dirty="0" smtClean="0">
                <a:latin typeface="Times New Roman"/>
                <a:cs typeface="Times New Roman"/>
              </a:rPr>
              <a:t>α </a:t>
            </a:r>
            <a:r>
              <a:rPr sz="1400" spc="1" dirty="0" smtClean="0">
                <a:latin typeface="Times New Roman"/>
                <a:cs typeface="Times New Roman"/>
              </a:rPr>
              <a:t>and </a:t>
            </a:r>
            <a:r>
              <a:rPr sz="1400" i="1" spc="1" dirty="0" smtClean="0">
                <a:latin typeface="Times New Roman"/>
                <a:cs typeface="Times New Roman"/>
              </a:rPr>
              <a:t>β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lamellae); insignificant changes will occur with the </a:t>
            </a:r>
            <a:r>
              <a:rPr sz="1400" i="1" spc="0" dirty="0" smtClean="0">
                <a:latin typeface="Times New Roman"/>
                <a:cs typeface="Times New Roman"/>
              </a:rPr>
              <a:t>α </a:t>
            </a:r>
            <a:r>
              <a:rPr sz="1400" spc="0" dirty="0" smtClean="0">
                <a:latin typeface="Times New Roman"/>
                <a:cs typeface="Times New Roman"/>
              </a:rPr>
              <a:t>phase that formed during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16" dirty="0" smtClean="0">
                <a:latin typeface="Times New Roman"/>
                <a:cs typeface="Times New Roman"/>
              </a:rPr>
              <a:t>cooling through the </a:t>
            </a:r>
            <a:r>
              <a:rPr sz="1400" i="1" spc="16" dirty="0" smtClean="0">
                <a:latin typeface="Times New Roman"/>
                <a:cs typeface="Times New Roman"/>
              </a:rPr>
              <a:t>α</a:t>
            </a:r>
            <a:r>
              <a:rPr sz="1400" spc="16" dirty="0" smtClean="0">
                <a:latin typeface="Times New Roman"/>
                <a:cs typeface="Times New Roman"/>
              </a:rPr>
              <a:t>+</a:t>
            </a:r>
            <a:r>
              <a:rPr sz="1400" i="1" spc="16" dirty="0" smtClean="0">
                <a:latin typeface="Times New Roman"/>
                <a:cs typeface="Times New Roman"/>
              </a:rPr>
              <a:t>L </a:t>
            </a:r>
            <a:r>
              <a:rPr sz="1400" spc="16" dirty="0" smtClean="0">
                <a:latin typeface="Times New Roman"/>
                <a:cs typeface="Times New Roman"/>
              </a:rPr>
              <a:t>region. This microstructure is represented schematically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3" dirty="0" smtClean="0">
                <a:latin typeface="Times New Roman"/>
                <a:cs typeface="Times New Roman"/>
              </a:rPr>
              <a:t>by the inset at point </a:t>
            </a:r>
            <a:r>
              <a:rPr sz="1400" i="1" spc="3" dirty="0" smtClean="0">
                <a:latin typeface="Times New Roman"/>
                <a:cs typeface="Times New Roman"/>
              </a:rPr>
              <a:t>m </a:t>
            </a:r>
            <a:r>
              <a:rPr sz="1400" spc="3" dirty="0" smtClean="0">
                <a:latin typeface="Times New Roman"/>
                <a:cs typeface="Times New Roman"/>
              </a:rPr>
              <a:t>in Figure 12. Thus, the </a:t>
            </a:r>
            <a:r>
              <a:rPr sz="1400" i="1" spc="3" dirty="0" smtClean="0">
                <a:latin typeface="Times New Roman"/>
                <a:cs typeface="Times New Roman"/>
              </a:rPr>
              <a:t>α </a:t>
            </a:r>
            <a:r>
              <a:rPr sz="1400" spc="3" dirty="0" smtClean="0">
                <a:latin typeface="Times New Roman"/>
                <a:cs typeface="Times New Roman"/>
              </a:rPr>
              <a:t>phase will be present both in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2" dirty="0" smtClean="0">
                <a:latin typeface="Times New Roman"/>
                <a:cs typeface="Times New Roman"/>
              </a:rPr>
              <a:t>eutectic structure and also as the phase that formed while cooling through the </a:t>
            </a:r>
            <a:r>
              <a:rPr sz="1400" i="1" spc="2" dirty="0" smtClean="0">
                <a:latin typeface="Times New Roman"/>
                <a:cs typeface="Times New Roman"/>
              </a:rPr>
              <a:t>α</a:t>
            </a:r>
            <a:r>
              <a:rPr sz="1400" spc="2" dirty="0" smtClean="0">
                <a:latin typeface="Times New Roman"/>
                <a:cs typeface="Times New Roman"/>
              </a:rPr>
              <a:t>+</a:t>
            </a:r>
            <a:r>
              <a:rPr sz="1400" i="1" spc="2" dirty="0" smtClean="0">
                <a:latin typeface="Times New Roman"/>
                <a:cs typeface="Times New Roman"/>
              </a:rPr>
              <a:t>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3" dirty="0" smtClean="0">
                <a:latin typeface="Times New Roman"/>
                <a:cs typeface="Times New Roman"/>
              </a:rPr>
              <a:t>phase field. To distinguish one </a:t>
            </a:r>
            <a:r>
              <a:rPr sz="1400" i="1" spc="3" dirty="0" smtClean="0">
                <a:latin typeface="Times New Roman"/>
                <a:cs typeface="Times New Roman"/>
              </a:rPr>
              <a:t>α </a:t>
            </a:r>
            <a:r>
              <a:rPr sz="1400" spc="3" dirty="0" smtClean="0">
                <a:latin typeface="Times New Roman"/>
                <a:cs typeface="Times New Roman"/>
              </a:rPr>
              <a:t>from the other, that which resides in the eutectic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799"/>
              </a:spcBef>
            </a:pPr>
            <a:r>
              <a:rPr sz="1400" spc="1" dirty="0" smtClean="0">
                <a:latin typeface="Times New Roman"/>
                <a:cs typeface="Times New Roman"/>
              </a:rPr>
              <a:t>structure is called </a:t>
            </a:r>
            <a:r>
              <a:rPr sz="1400" b="1" spc="1" dirty="0" smtClean="0">
                <a:latin typeface="Times New Roman"/>
                <a:cs typeface="Times New Roman"/>
              </a:rPr>
              <a:t>eutectic </a:t>
            </a:r>
            <a:r>
              <a:rPr sz="1400" i="1" spc="1" dirty="0" smtClean="0">
                <a:latin typeface="Times New Roman"/>
                <a:cs typeface="Times New Roman"/>
              </a:rPr>
              <a:t>α</a:t>
            </a:r>
            <a:r>
              <a:rPr sz="1400" spc="1" dirty="0" smtClean="0">
                <a:latin typeface="Times New Roman"/>
                <a:cs typeface="Times New Roman"/>
              </a:rPr>
              <a:t>, whereas the other that formed prior to crossing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799"/>
              </a:spcBef>
            </a:pPr>
            <a:r>
              <a:rPr sz="1400" spc="2" dirty="0" smtClean="0">
                <a:latin typeface="Times New Roman"/>
                <a:cs typeface="Times New Roman"/>
              </a:rPr>
              <a:t>eutectic isotherm is termed </a:t>
            </a:r>
            <a:r>
              <a:rPr sz="1400" b="1" spc="2" dirty="0" smtClean="0">
                <a:latin typeface="Times New Roman"/>
                <a:cs typeface="Times New Roman"/>
              </a:rPr>
              <a:t>primary </a:t>
            </a:r>
            <a:r>
              <a:rPr sz="1400" i="1" spc="2" dirty="0" smtClean="0">
                <a:latin typeface="Times New Roman"/>
                <a:cs typeface="Times New Roman"/>
              </a:rPr>
              <a:t>α</a:t>
            </a:r>
            <a:r>
              <a:rPr sz="1400" spc="2" dirty="0" smtClean="0">
                <a:latin typeface="Times New Roman"/>
                <a:cs typeface="Times New Roman"/>
              </a:rPr>
              <a:t>; both are labeled in Figure 12.The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99"/>
              </a:spcBef>
            </a:pPr>
            <a:r>
              <a:rPr sz="1400" spc="22" dirty="0" smtClean="0">
                <a:latin typeface="Times New Roman"/>
                <a:cs typeface="Times New Roman"/>
              </a:rPr>
              <a:t>photomicrograph in Figure 13 is of a lead–tin alloy in which both primary </a:t>
            </a:r>
            <a:r>
              <a:rPr sz="1400" i="1" spc="22" dirty="0" smtClean="0">
                <a:latin typeface="Times New Roman"/>
                <a:cs typeface="Times New Roman"/>
              </a:rPr>
              <a:t>α </a:t>
            </a:r>
            <a:r>
              <a:rPr sz="1400" spc="22" dirty="0" smtClean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2700" marR="3847574" algn="just">
              <a:lnSpc>
                <a:spcPct val="95825"/>
              </a:lnSpc>
              <a:spcBef>
                <a:spcPts val="834"/>
              </a:spcBef>
            </a:pPr>
            <a:r>
              <a:rPr sz="1400" spc="0" dirty="0" smtClean="0">
                <a:latin typeface="Times New Roman"/>
                <a:cs typeface="Times New Roman"/>
              </a:rPr>
              <a:t>eutectic structures are shown.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656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 smtClean="0">
                <a:latin typeface="Times New Roman"/>
                <a:cs typeface="Times New Roman"/>
              </a:rPr>
              <a:t>7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1272</Words>
  <Application>Microsoft Office PowerPoint</Application>
  <PresentationFormat>Custom</PresentationFormat>
  <Paragraphs>108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OSAMA CENTER</cp:lastModifiedBy>
  <cp:revision>2</cp:revision>
  <dcterms:modified xsi:type="dcterms:W3CDTF">2018-11-15T08:25:38Z</dcterms:modified>
</cp:coreProperties>
</file>